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5" r:id="rId18"/>
    <p:sldId id="274" r:id="rId19"/>
    <p:sldId id="276" r:id="rId20"/>
    <p:sldId id="277" r:id="rId21"/>
    <p:sldId id="278" r:id="rId22"/>
    <p:sldId id="281" r:id="rId23"/>
    <p:sldId id="279" r:id="rId24"/>
    <p:sldId id="280" r:id="rId25"/>
    <p:sldId id="283" r:id="rId26"/>
    <p:sldId id="284" r:id="rId27"/>
    <p:sldId id="285" r:id="rId28"/>
    <p:sldId id="31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316" r:id="rId38"/>
    <p:sldId id="317" r:id="rId39"/>
    <p:sldId id="318" r:id="rId40"/>
    <p:sldId id="319" r:id="rId41"/>
    <p:sldId id="320" r:id="rId42"/>
    <p:sldId id="321" r:id="rId43"/>
    <p:sldId id="322" r:id="rId44"/>
    <p:sldId id="323" r:id="rId45"/>
    <p:sldId id="324" r:id="rId46"/>
  </p:sldIdLst>
  <p:sldSz cx="9144000" cy="5143500" type="screen16x9"/>
  <p:notesSz cx="6858000" cy="9144000"/>
  <p:embeddedFontLst>
    <p:embeddedFont>
      <p:font typeface="Patrick Hand SC" panose="020B0604020202020204" charset="-94"/>
      <p:regular r:id="rId48"/>
    </p:embeddedFont>
    <p:embeddedFont>
      <p:font typeface="Sniglet" panose="020B0604020202020204" charset="0"/>
      <p:regular r:id="rId49"/>
    </p:embeddedFont>
    <p:embeddedFont>
      <p:font typeface="Calibri" panose="020F0502020204030204" pitchFamily="34" charset="0"/>
      <p:regular r:id="rId50"/>
      <p:bold r:id="rId51"/>
      <p:italic r:id="rId52"/>
      <p:boldItalic r:id="rId5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125" d="100"/>
          <a:sy n="125" d="100"/>
        </p:scale>
        <p:origin x="-38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467747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Google Shape;3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278459304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" name="Google Shape;49;g278459304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26d2f815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26d2f815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6d2f8151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6d2f8151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7ad7a2d8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7ad7a2d8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7ad7a2d8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7ad7a2d8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7ad7a2d80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7ad7a2d80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7ad7a2d8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7ad7a2d80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2578f8c79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2578f8c79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25896359b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25896359b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5896359b1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5896359b1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5896359b1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5896359b1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58dd2605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58dd2605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27ad7a2d80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" name="Google Shape;37;g27ad7a2d80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2578f8c79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2578f8c79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815525" y="1991825"/>
            <a:ext cx="5585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Image">
  <p:cSld name="BLANK_1">
    <p:bg>
      <p:bgPr>
        <a:solidFill>
          <a:srgbClr val="2A95B7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11" descr="scene_trans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3"/>
          <p:cNvSpPr txBox="1">
            <a:spLocks noGrp="1"/>
          </p:cNvSpPr>
          <p:nvPr>
            <p:ph type="ctrTitle"/>
          </p:nvPr>
        </p:nvSpPr>
        <p:spPr>
          <a:xfrm>
            <a:off x="1821550" y="1507150"/>
            <a:ext cx="5500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0"/>
            </a:lvl9pPr>
          </a:lstStyle>
          <a:p>
            <a:endParaRPr/>
          </a:p>
        </p:txBody>
      </p:sp>
      <p:sp>
        <p:nvSpPr>
          <p:cNvPr id="12" name="Google Shape;12;p3"/>
          <p:cNvSpPr txBox="1">
            <a:spLocks noGrp="1"/>
          </p:cNvSpPr>
          <p:nvPr>
            <p:ph type="subTitle" idx="1"/>
          </p:nvPr>
        </p:nvSpPr>
        <p:spPr>
          <a:xfrm>
            <a:off x="1821550" y="2535254"/>
            <a:ext cx="55008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1441675" y="1628400"/>
            <a:ext cx="62607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 algn="ctr" rtl="0">
              <a:spcBef>
                <a:spcPts val="600"/>
              </a:spcBef>
              <a:spcAft>
                <a:spcPts val="0"/>
              </a:spcAft>
              <a:buSzPts val="2600"/>
              <a:buChar char="+"/>
              <a:defRPr sz="2600"/>
            </a:lvl1pPr>
            <a:lvl2pPr marL="914400" lvl="1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2600"/>
            </a:lvl2pPr>
            <a:lvl3pPr marL="1371600" lvl="2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2600"/>
            </a:lvl3pPr>
            <a:lvl4pPr marL="1828800" lvl="3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2600"/>
            </a:lvl4pPr>
            <a:lvl5pPr marL="2286000" lvl="4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2600"/>
            </a:lvl5pPr>
            <a:lvl6pPr marL="2743200" lvl="5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2600"/>
            </a:lvl6pPr>
            <a:lvl7pPr marL="3200400" lvl="6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2600"/>
            </a:lvl7pPr>
            <a:lvl8pPr marL="3657600" lvl="7" indent="-393700" algn="ctr" rtl="0">
              <a:spcBef>
                <a:spcPts val="0"/>
              </a:spcBef>
              <a:spcAft>
                <a:spcPts val="0"/>
              </a:spcAft>
              <a:buSzPts val="2600"/>
              <a:buChar char="+"/>
              <a:defRPr sz="2600"/>
            </a:lvl8pPr>
            <a:lvl9pPr marL="4114800" lvl="8" indent="-393700" algn="ctr">
              <a:spcBef>
                <a:spcPts val="0"/>
              </a:spcBef>
              <a:spcAft>
                <a:spcPts val="0"/>
              </a:spcAft>
              <a:buSzPts val="2600"/>
              <a:buChar char="+"/>
              <a:defRPr sz="2600"/>
            </a:lvl9pPr>
          </a:lstStyle>
          <a:p>
            <a:endParaRPr/>
          </a:p>
        </p:txBody>
      </p:sp>
      <p:sp>
        <p:nvSpPr>
          <p:cNvPr id="15" name="Google Shape;15;p4"/>
          <p:cNvSpPr txBox="1"/>
          <p:nvPr/>
        </p:nvSpPr>
        <p:spPr>
          <a:xfrm>
            <a:off x="3593400" y="9337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rPr>
              <a:t>“</a:t>
            </a:r>
            <a:endParaRPr sz="9600">
              <a:solidFill>
                <a:srgbClr val="2A95B7"/>
              </a:solidFill>
              <a:latin typeface="Patrick Hand SC"/>
              <a:ea typeface="Patrick Hand SC"/>
              <a:cs typeface="Patrick Hand SC"/>
              <a:sym typeface="Patrick Hand S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1049500" y="1437426"/>
            <a:ext cx="7020900" cy="2706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+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+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6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body" idx="1"/>
          </p:nvPr>
        </p:nvSpPr>
        <p:spPr>
          <a:xfrm>
            <a:off x="1049500" y="1459650"/>
            <a:ext cx="3417900" cy="275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+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9pPr>
          </a:lstStyle>
          <a:p>
            <a:endParaRPr/>
          </a:p>
        </p:txBody>
      </p:sp>
      <p:sp>
        <p:nvSpPr>
          <p:cNvPr id="22" name="Google Shape;22;p6"/>
          <p:cNvSpPr txBox="1">
            <a:spLocks noGrp="1"/>
          </p:cNvSpPr>
          <p:nvPr>
            <p:ph type="body" idx="2"/>
          </p:nvPr>
        </p:nvSpPr>
        <p:spPr>
          <a:xfrm>
            <a:off x="4676725" y="1459650"/>
            <a:ext cx="3393600" cy="275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+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+"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7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body" idx="1"/>
          </p:nvPr>
        </p:nvSpPr>
        <p:spPr>
          <a:xfrm>
            <a:off x="1081850" y="1435525"/>
            <a:ext cx="2229300" cy="2847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+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2"/>
          </p:nvPr>
        </p:nvSpPr>
        <p:spPr>
          <a:xfrm>
            <a:off x="3425300" y="1435525"/>
            <a:ext cx="2229300" cy="2847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+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3"/>
          </p:nvPr>
        </p:nvSpPr>
        <p:spPr>
          <a:xfrm>
            <a:off x="5768751" y="1435525"/>
            <a:ext cx="2229300" cy="2847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+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+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9"/>
          <p:cNvSpPr txBox="1">
            <a:spLocks noGrp="1"/>
          </p:cNvSpPr>
          <p:nvPr>
            <p:ph type="body" idx="1"/>
          </p:nvPr>
        </p:nvSpPr>
        <p:spPr>
          <a:xfrm>
            <a:off x="1604425" y="3720500"/>
            <a:ext cx="59352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2A95B7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3000"/>
              <a:buFont typeface="Patrick Hand SC"/>
              <a:buNone/>
              <a:defRPr sz="3000" b="1">
                <a:solidFill>
                  <a:srgbClr val="2A95B7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49500" y="1437426"/>
            <a:ext cx="7020900" cy="27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2A95B7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Sniglet"/>
              <a:buChar char="+"/>
              <a:defRPr sz="2400">
                <a:solidFill>
                  <a:srgbClr val="434343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szengarden.com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2"/>
          <p:cNvSpPr txBox="1">
            <a:spLocks noGrp="1"/>
          </p:cNvSpPr>
          <p:nvPr>
            <p:ph type="ctrTitle"/>
          </p:nvPr>
        </p:nvSpPr>
        <p:spPr>
          <a:xfrm>
            <a:off x="1293525" y="1991825"/>
            <a:ext cx="63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CSS (Cascadıng Style Sheet)</a:t>
            </a:r>
            <a:endParaRPr sz="4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Element </a:t>
            </a:r>
            <a:r>
              <a:rPr lang="tr-TR" dirty="0" err="1" smtClean="0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91630"/>
            <a:ext cx="5849732" cy="2491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561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Class </a:t>
            </a:r>
            <a:r>
              <a:rPr lang="tr-TR" dirty="0" err="1" smtClean="0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563638"/>
            <a:ext cx="5184576" cy="2510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9775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Class </a:t>
            </a:r>
            <a:r>
              <a:rPr lang="tr-TR" dirty="0" err="1" smtClean="0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563638"/>
            <a:ext cx="6505882" cy="2630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44461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Class </a:t>
            </a:r>
            <a:r>
              <a:rPr lang="tr-TR" dirty="0" err="1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566684"/>
            <a:ext cx="5904656" cy="26040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1320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ID </a:t>
            </a:r>
            <a:r>
              <a:rPr lang="tr-TR" dirty="0" err="1" smtClean="0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493" y="1347614"/>
            <a:ext cx="5973366" cy="2932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435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ID </a:t>
            </a:r>
            <a:r>
              <a:rPr lang="tr-TR" dirty="0" err="1" smtClean="0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91630"/>
            <a:ext cx="7271785" cy="2709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9395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ID </a:t>
            </a:r>
            <a:r>
              <a:rPr lang="tr-TR" dirty="0" err="1" smtClean="0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91630"/>
            <a:ext cx="6631385" cy="2691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251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Selectors</a:t>
            </a:r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body" idx="1"/>
          </p:nvPr>
        </p:nvSpPr>
        <p:spPr>
          <a:xfrm>
            <a:off x="1049500" y="1437425"/>
            <a:ext cx="6848400" cy="27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A95B7"/>
              </a:buClr>
              <a:buSzPts val="2200"/>
              <a:buFont typeface="Sniglet"/>
              <a:buChar char="+"/>
            </a:pPr>
            <a:r>
              <a:rPr lang="en" sz="2200"/>
              <a:t>HTML dökümanında styling uygulanırken bunu her elemanın id’sine göre yapmaktan kaçınılmalı</a:t>
            </a:r>
            <a:endParaRPr sz="2200"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200"/>
          </a:p>
          <a:p>
            <a: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+"/>
            </a:pPr>
            <a:r>
              <a:rPr lang="en" sz="2200"/>
              <a:t>Styling’in genel amacı genelleme ve yeniden kullanım yaparak düzenlemedir.</a:t>
            </a:r>
            <a:endParaRPr sz="2200"/>
          </a:p>
        </p:txBody>
      </p:sp>
    </p:spTree>
    <p:extLst>
      <p:ext uri="{BB962C8B-B14F-4D97-AF65-F5344CB8AC3E}">
        <p14:creationId xmlns:p14="http://schemas.microsoft.com/office/powerpoint/2010/main" val="131040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Grouping</a:t>
            </a:r>
            <a:r>
              <a:rPr lang="tr-TR" dirty="0" smtClean="0"/>
              <a:t> </a:t>
            </a:r>
            <a:r>
              <a:rPr lang="tr-TR" dirty="0" err="1" smtClean="0"/>
              <a:t>Selectors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48712"/>
            <a:ext cx="7280530" cy="2947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6850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Combining</a:t>
            </a:r>
            <a:r>
              <a:rPr lang="tr-TR" dirty="0" smtClean="0"/>
              <a:t> </a:t>
            </a:r>
            <a:r>
              <a:rPr lang="tr-TR" dirty="0" err="1" smtClean="0"/>
              <a:t>Selectors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6012160" y="1437426"/>
            <a:ext cx="2058240" cy="2706900"/>
          </a:xfrm>
        </p:spPr>
        <p:txBody>
          <a:bodyPr/>
          <a:lstStyle/>
          <a:p>
            <a:pPr marL="76200" indent="0">
              <a:buNone/>
            </a:pPr>
            <a:r>
              <a:rPr lang="tr-TR" sz="1600" dirty="0"/>
              <a:t>Element </a:t>
            </a:r>
            <a:r>
              <a:rPr lang="tr-TR" sz="1600" dirty="0" err="1"/>
              <a:t>With</a:t>
            </a:r>
            <a:r>
              <a:rPr lang="tr-TR" sz="1600" dirty="0"/>
              <a:t> Class </a:t>
            </a:r>
            <a:r>
              <a:rPr lang="tr-TR" sz="1600" dirty="0" err="1"/>
              <a:t>Selector</a:t>
            </a:r>
            <a:endParaRPr lang="tr-TR" sz="1600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91630"/>
            <a:ext cx="4968552" cy="2756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261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</a:t>
            </a:r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1"/>
          </p:nvPr>
        </p:nvSpPr>
        <p:spPr>
          <a:xfrm>
            <a:off x="1049500" y="1437425"/>
            <a:ext cx="6848400" cy="27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A95B7"/>
              </a:buClr>
              <a:buSzPts val="2200"/>
              <a:buFont typeface="Sniglet"/>
              <a:buChar char="+"/>
            </a:pPr>
            <a:r>
              <a:rPr lang="en" sz="2200"/>
              <a:t>HTML kodun yapısıyla ilgilenirken CSS görünüşü ile ilgilidir.</a:t>
            </a:r>
            <a:endParaRPr sz="2200"/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 sz="2200"/>
              <a:t>Yapıyı dönüştürerek güzel görünümü sağlar.</a:t>
            </a:r>
            <a:endParaRPr sz="2200"/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 sz="2200"/>
              <a:t>Bir web sayfasının yalnızca bilgi aktarması yetmez.</a:t>
            </a:r>
            <a:endParaRPr sz="2200"/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Kullanıcının gözüne hoş gelmeli</a:t>
            </a:r>
            <a:endParaRPr sz="1800"/>
          </a:p>
          <a:p>
            <a: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 sz="1800"/>
              <a:t>Kullanıcı tecrübesi (user experience) yaratmalı</a:t>
            </a: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Element </a:t>
            </a:r>
            <a:r>
              <a:rPr lang="tr-TR" dirty="0" err="1"/>
              <a:t>With</a:t>
            </a:r>
            <a:r>
              <a:rPr lang="tr-TR" dirty="0"/>
              <a:t> Class </a:t>
            </a:r>
            <a:r>
              <a:rPr lang="tr-TR" dirty="0" err="1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419621"/>
            <a:ext cx="6364398" cy="2719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8075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0" dirty="0"/>
              <a:t>Child </a:t>
            </a:r>
            <a:r>
              <a:rPr lang="tr-TR" b="0" dirty="0" err="1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604" y="1419622"/>
            <a:ext cx="5894196" cy="3144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5750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0" dirty="0"/>
              <a:t>Child </a:t>
            </a:r>
            <a:r>
              <a:rPr lang="tr-TR" b="0" dirty="0" err="1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419622"/>
            <a:ext cx="6221481" cy="29554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585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0" dirty="0" err="1"/>
              <a:t>Descendant</a:t>
            </a:r>
            <a:r>
              <a:rPr lang="tr-TR" b="0" dirty="0"/>
              <a:t> </a:t>
            </a:r>
            <a:r>
              <a:rPr lang="tr-TR" b="0" dirty="0" err="1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419622"/>
            <a:ext cx="5387702" cy="3000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8211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0" dirty="0" err="1"/>
              <a:t>Descendant</a:t>
            </a:r>
            <a:r>
              <a:rPr lang="tr-TR" b="0" dirty="0"/>
              <a:t> </a:t>
            </a:r>
            <a:r>
              <a:rPr lang="tr-TR" b="0" dirty="0" err="1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19622"/>
            <a:ext cx="6074653" cy="2954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43954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Limited To Element Selectors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19622"/>
            <a:ext cx="7115660" cy="2733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8708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0" dirty="0" err="1"/>
              <a:t>Pseudo</a:t>
            </a:r>
            <a:r>
              <a:rPr lang="tr-TR" b="0" dirty="0"/>
              <a:t>-Class </a:t>
            </a:r>
            <a:r>
              <a:rPr lang="tr-TR" b="0" dirty="0" err="1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635646"/>
            <a:ext cx="7255173" cy="23149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943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0" dirty="0" err="1"/>
              <a:t>Pseudo</a:t>
            </a:r>
            <a:r>
              <a:rPr lang="tr-TR" b="0" dirty="0"/>
              <a:t>-Class </a:t>
            </a:r>
            <a:r>
              <a:rPr lang="tr-TR" b="0" dirty="0" err="1"/>
              <a:t>Selector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pseudo-class selectors </a:t>
            </a:r>
            <a:r>
              <a:rPr lang="en-US" dirty="0" smtClean="0"/>
              <a:t>exist</a:t>
            </a:r>
            <a:r>
              <a:rPr lang="tr-TR" dirty="0" smtClean="0"/>
              <a:t>:</a:t>
            </a:r>
            <a:endParaRPr lang="en-US" dirty="0"/>
          </a:p>
          <a:p>
            <a:pPr lvl="1"/>
            <a:r>
              <a:rPr lang="en-US" sz="2000" dirty="0" smtClean="0"/>
              <a:t>:</a:t>
            </a:r>
            <a:r>
              <a:rPr lang="en-US" sz="2000" dirty="0"/>
              <a:t>link</a:t>
            </a:r>
          </a:p>
          <a:p>
            <a:pPr lvl="1"/>
            <a:r>
              <a:rPr lang="en-US" sz="2000" dirty="0" smtClean="0"/>
              <a:t>:</a:t>
            </a:r>
            <a:r>
              <a:rPr lang="en-US" sz="2000" dirty="0"/>
              <a:t>visited</a:t>
            </a:r>
          </a:p>
          <a:p>
            <a:pPr lvl="1"/>
            <a:r>
              <a:rPr lang="en-US" sz="2000" dirty="0" smtClean="0"/>
              <a:t>:</a:t>
            </a:r>
            <a:r>
              <a:rPr lang="en-US" sz="2000" dirty="0"/>
              <a:t>hover</a:t>
            </a:r>
          </a:p>
          <a:p>
            <a:pPr lvl="1"/>
            <a:r>
              <a:rPr lang="en-US" sz="2000" dirty="0" smtClean="0"/>
              <a:t>:</a:t>
            </a:r>
            <a:r>
              <a:rPr lang="en-US" sz="2000" dirty="0"/>
              <a:t>active</a:t>
            </a:r>
          </a:p>
          <a:p>
            <a:pPr lvl="1"/>
            <a:r>
              <a:rPr lang="en-US" sz="2000" dirty="0" smtClean="0"/>
              <a:t>:</a:t>
            </a:r>
            <a:r>
              <a:rPr lang="en-US" sz="2000" dirty="0"/>
              <a:t>nth-child(…)</a:t>
            </a:r>
            <a:endParaRPr lang="tr-TR" sz="2000" dirty="0"/>
          </a:p>
        </p:txBody>
      </p:sp>
    </p:spTree>
    <p:extLst>
      <p:ext uri="{BB962C8B-B14F-4D97-AF65-F5344CB8AC3E}">
        <p14:creationId xmlns:p14="http://schemas.microsoft.com/office/powerpoint/2010/main" val="388834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Style </a:t>
            </a:r>
            <a:r>
              <a:rPr lang="tr-TR" dirty="0" err="1" smtClean="0"/>
              <a:t>Placement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r-TR" dirty="0" err="1" smtClean="0"/>
              <a:t>External</a:t>
            </a:r>
            <a:r>
              <a:rPr lang="tr-TR" dirty="0" smtClean="0"/>
              <a:t> (style.css)</a:t>
            </a:r>
          </a:p>
          <a:p>
            <a:r>
              <a:rPr lang="tr-TR" dirty="0" err="1" smtClean="0"/>
              <a:t>Internal</a:t>
            </a:r>
            <a:r>
              <a:rPr lang="tr-TR" dirty="0" smtClean="0"/>
              <a:t> (&lt;</a:t>
            </a:r>
            <a:r>
              <a:rPr lang="tr-TR" dirty="0" err="1" smtClean="0"/>
              <a:t>head</a:t>
            </a:r>
            <a:r>
              <a:rPr lang="tr-TR" dirty="0" smtClean="0"/>
              <a:t>&gt; içinde)</a:t>
            </a:r>
          </a:p>
          <a:p>
            <a:r>
              <a:rPr lang="tr-TR" dirty="0" err="1" smtClean="0"/>
              <a:t>Inline</a:t>
            </a:r>
            <a:r>
              <a:rPr lang="tr-TR" dirty="0" smtClean="0"/>
              <a:t> (elementin içinde)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9040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Conflict</a:t>
            </a:r>
            <a:r>
              <a:rPr lang="tr-TR" dirty="0" smtClean="0"/>
              <a:t> </a:t>
            </a:r>
            <a:r>
              <a:rPr lang="tr-TR" dirty="0" err="1" smtClean="0"/>
              <a:t>Resolution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19622"/>
            <a:ext cx="5394375" cy="3215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790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</a:t>
            </a:r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body" idx="1"/>
          </p:nvPr>
        </p:nvSpPr>
        <p:spPr>
          <a:xfrm>
            <a:off x="1049500" y="1437425"/>
            <a:ext cx="6848400" cy="27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A95B7"/>
              </a:buClr>
              <a:buSzPts val="2200"/>
              <a:buFont typeface="Sniglet"/>
              <a:buChar char="+"/>
            </a:pPr>
            <a:r>
              <a:rPr lang="en" sz="2200"/>
              <a:t>Statik bir içerik farklı CSS’ler ile çalışıp farklı görünümler sunabilmektedir.</a:t>
            </a:r>
            <a:endParaRPr sz="2200"/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 sz="2200" u="sng">
                <a:solidFill>
                  <a:schemeClr val="hlink"/>
                </a:solidFill>
                <a:hlinkClick r:id="rId3"/>
              </a:rPr>
              <a:t>http://www.csszengarden.com</a:t>
            </a:r>
            <a:endParaRPr sz="2200"/>
          </a:p>
          <a:p>
            <a: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 sz="2200"/>
              <a:t>Örnek css tasarımları içeren bir site</a:t>
            </a:r>
            <a:endParaRPr sz="2200"/>
          </a:p>
          <a:p>
            <a: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 sz="2200"/>
              <a:t>Tamamen aynı statik içerik, farklı görünümler</a:t>
            </a:r>
            <a:endParaRPr sz="22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Origin Precedence (when in conflict)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866" y="1491630"/>
            <a:ext cx="5748139" cy="27982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604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Origin Precedence (when no conflict)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563638"/>
            <a:ext cx="6673287" cy="1789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0910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0" dirty="0" err="1"/>
              <a:t>Inheritance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347614"/>
            <a:ext cx="4172161" cy="309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2837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0" dirty="0" err="1"/>
              <a:t>Specificity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491630"/>
            <a:ext cx="7160826" cy="2315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8495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0" dirty="0" err="1"/>
              <a:t>Specificity</a:t>
            </a:r>
            <a:r>
              <a:rPr lang="tr-TR" b="0" dirty="0"/>
              <a:t> (</a:t>
            </a:r>
            <a:r>
              <a:rPr lang="tr-TR" b="0" dirty="0" err="1"/>
              <a:t>score</a:t>
            </a:r>
            <a:r>
              <a:rPr lang="tr-TR" b="0" dirty="0"/>
              <a:t>)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47614"/>
            <a:ext cx="5616624" cy="2761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165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0" dirty="0" err="1"/>
              <a:t>Specificity</a:t>
            </a:r>
            <a:r>
              <a:rPr lang="tr-TR" b="0" dirty="0"/>
              <a:t> (</a:t>
            </a:r>
            <a:r>
              <a:rPr lang="tr-TR" b="0" dirty="0" err="1"/>
              <a:t>score</a:t>
            </a:r>
            <a:r>
              <a:rPr lang="tr-TR" b="0" dirty="0"/>
              <a:t>)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294284"/>
            <a:ext cx="5988105" cy="2980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888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0" dirty="0" err="1"/>
              <a:t>Specificity</a:t>
            </a:r>
            <a:r>
              <a:rPr lang="tr-TR" b="0" dirty="0"/>
              <a:t> (</a:t>
            </a:r>
            <a:r>
              <a:rPr lang="tr-TR" b="0" dirty="0" err="1"/>
              <a:t>score</a:t>
            </a:r>
            <a:r>
              <a:rPr lang="tr-TR" b="0" dirty="0"/>
              <a:t>)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19622"/>
            <a:ext cx="6481693" cy="2790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8886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2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Stylıng</a:t>
            </a:r>
            <a:r>
              <a:rPr lang="tr-TR" dirty="0" smtClean="0"/>
              <a:t> </a:t>
            </a:r>
            <a:r>
              <a:rPr lang="tr-TR" dirty="0" err="1" smtClean="0"/>
              <a:t>Text</a:t>
            </a:r>
            <a:endParaRPr dirty="0"/>
          </a:p>
        </p:txBody>
      </p:sp>
      <p:sp>
        <p:nvSpPr>
          <p:cNvPr id="40" name="Google Shape;40;p12"/>
          <p:cNvSpPr txBox="1">
            <a:spLocks noGrp="1"/>
          </p:cNvSpPr>
          <p:nvPr>
            <p:ph type="body" idx="1"/>
          </p:nvPr>
        </p:nvSpPr>
        <p:spPr>
          <a:xfrm>
            <a:off x="1049500" y="1437425"/>
            <a:ext cx="6848400" cy="27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83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A95B7"/>
              </a:buClr>
              <a:buSzPts val="2200"/>
              <a:buFont typeface="Sniglet"/>
              <a:buChar char="+"/>
            </a:pPr>
            <a:r>
              <a:rPr lang="en" sz="2200"/>
              <a:t>CSS’te styling için kullanılan çok fazla sayıda özellik vardır.</a:t>
            </a:r>
            <a:endParaRPr sz="2200"/>
          </a:p>
          <a:p>
            <a: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Color, font-family, font-style, text-align</a:t>
            </a:r>
            <a:r>
              <a:rPr lang="en" sz="2200"/>
              <a:t> vb.</a:t>
            </a:r>
            <a:endParaRPr sz="2200"/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 sz="2200"/>
              <a:t>Büyüklük için en temel ölçü birimi pixel’dir</a:t>
            </a:r>
            <a:endParaRPr sz="2200"/>
          </a:p>
          <a:p>
            <a:pPr marL="914400" marR="0" lvl="1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 sz="2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px</a:t>
            </a:r>
            <a:r>
              <a:rPr lang="en" sz="2200"/>
              <a:t> ile ifade edilir.</a:t>
            </a:r>
            <a:endParaRPr sz="2200"/>
          </a:p>
          <a:p>
            <a:pPr marL="457200" marR="0" lvl="0" indent="-368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+"/>
            </a:pPr>
            <a:r>
              <a:rPr lang="en" sz="2200"/>
              <a:t>Text büyüklüğünü kontrol eden göreceli ölçekleme için </a:t>
            </a:r>
            <a:r>
              <a:rPr lang="en" sz="2200">
                <a:solidFill>
                  <a:srgbClr val="980000"/>
                </a:solidFill>
                <a:latin typeface="Calibri"/>
                <a:ea typeface="Calibri"/>
                <a:cs typeface="Calibri"/>
                <a:sym typeface="Calibri"/>
              </a:rPr>
              <a:t>%</a:t>
            </a:r>
            <a:r>
              <a:rPr lang="en" sz="2200"/>
              <a:t> ve </a:t>
            </a:r>
            <a:r>
              <a:rPr lang="en" sz="2200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em</a:t>
            </a:r>
            <a:r>
              <a:rPr lang="en" sz="2200"/>
              <a:t> kullanılır.</a:t>
            </a:r>
            <a:endParaRPr sz="2200"/>
          </a:p>
        </p:txBody>
      </p:sp>
    </p:spTree>
    <p:extLst>
      <p:ext uri="{BB962C8B-B14F-4D97-AF65-F5344CB8AC3E}">
        <p14:creationId xmlns:p14="http://schemas.microsoft.com/office/powerpoint/2010/main" val="188709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3"/>
          <p:cNvSpPr txBox="1">
            <a:spLocks noGrp="1"/>
          </p:cNvSpPr>
          <p:nvPr>
            <p:ph type="title"/>
          </p:nvPr>
        </p:nvSpPr>
        <p:spPr>
          <a:xfrm>
            <a:off x="1049500" y="695075"/>
            <a:ext cx="70209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Stylıng Öncesi</a:t>
            </a:r>
            <a:endParaRPr/>
          </a:p>
        </p:txBody>
      </p:sp>
      <p:pic>
        <p:nvPicPr>
          <p:cNvPr id="46" name="Google Shape;46;p13" descr="styling-befo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9500" y="1604075"/>
            <a:ext cx="6810526" cy="1606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795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Stylıng Öncesi - Sonuç</a:t>
            </a:r>
            <a:endParaRPr/>
          </a:p>
        </p:txBody>
      </p:sp>
      <p:pic>
        <p:nvPicPr>
          <p:cNvPr id="52" name="Google Shape;52;p14" descr="styling-before-resul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6900" y="1768303"/>
            <a:ext cx="6679127" cy="521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398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5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Templates</a:t>
            </a:r>
            <a:endParaRPr/>
          </a:p>
        </p:txBody>
      </p:sp>
      <p:pic>
        <p:nvPicPr>
          <p:cNvPr id="57" name="Google Shape;57;p15" descr="Template-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7650" y="1396175"/>
            <a:ext cx="5904602" cy="30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Stylıng Sonrası</a:t>
            </a:r>
            <a:endParaRPr/>
          </a:p>
        </p:txBody>
      </p:sp>
      <p:pic>
        <p:nvPicPr>
          <p:cNvPr id="58" name="Google Shape;58;p15" descr="styling-aft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025" y="1638416"/>
            <a:ext cx="7020901" cy="22203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183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Stylıng Sonrası Sonuç</a:t>
            </a:r>
            <a:endParaRPr/>
          </a:p>
        </p:txBody>
      </p:sp>
      <p:pic>
        <p:nvPicPr>
          <p:cNvPr id="64" name="Google Shape;64;p16" descr="styling-after-resul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6900" y="1847850"/>
            <a:ext cx="6937298" cy="905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3399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 Sıze Öncesi</a:t>
            </a:r>
            <a:endParaRPr/>
          </a:p>
        </p:txBody>
      </p:sp>
      <p:pic>
        <p:nvPicPr>
          <p:cNvPr id="70" name="Google Shape;70;p17" descr="Font-size-befor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9875" y="1394075"/>
            <a:ext cx="3164075" cy="2980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2751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 Sıze Öncesi - Sonuç</a:t>
            </a:r>
            <a:endParaRPr/>
          </a:p>
        </p:txBody>
      </p:sp>
      <p:pic>
        <p:nvPicPr>
          <p:cNvPr id="76" name="Google Shape;76;p18" descr="Font-size-before-resul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6325" y="1629150"/>
            <a:ext cx="2171125" cy="2000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243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 Sıze Sonrası</a:t>
            </a:r>
            <a:endParaRPr/>
          </a:p>
        </p:txBody>
      </p:sp>
      <p:pic>
        <p:nvPicPr>
          <p:cNvPr id="82" name="Google Shape;82;p19" descr="Font-size-aft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1675" y="1546475"/>
            <a:ext cx="3634976" cy="2687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061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7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Font Sıze Sonrası - Sonuç</a:t>
            </a:r>
            <a:endParaRPr/>
          </a:p>
        </p:txBody>
      </p:sp>
      <p:pic>
        <p:nvPicPr>
          <p:cNvPr id="88" name="Google Shape;88;p20" descr="Font-size-after-resul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2550" y="1470275"/>
            <a:ext cx="3820250" cy="2878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30076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CSS Templates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9" name="Google Shape;69;p17" descr="Template-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9000" y="1478950"/>
            <a:ext cx="4474776" cy="2876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>
            <a:spLocks noGrp="1"/>
          </p:cNvSpPr>
          <p:nvPr>
            <p:ph type="title"/>
          </p:nvPr>
        </p:nvSpPr>
        <p:spPr>
          <a:xfrm>
            <a:off x="1049500" y="796175"/>
            <a:ext cx="7020900" cy="52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Templates</a:t>
            </a:r>
            <a:endParaRPr/>
          </a:p>
        </p:txBody>
      </p:sp>
      <p:pic>
        <p:nvPicPr>
          <p:cNvPr id="81" name="Google Shape;81;p19" descr="Template-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3050" y="1349800"/>
            <a:ext cx="4335750" cy="298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CSS </a:t>
            </a:r>
            <a:r>
              <a:rPr lang="tr-TR" dirty="0" err="1" smtClean="0"/>
              <a:t>Anatomy</a:t>
            </a:r>
            <a:r>
              <a:rPr lang="tr-TR" dirty="0" smtClean="0"/>
              <a:t> of a </a:t>
            </a:r>
            <a:r>
              <a:rPr lang="tr-TR" dirty="0" err="1" smtClean="0"/>
              <a:t>Rule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491630"/>
            <a:ext cx="5136257" cy="27732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927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CSS </a:t>
            </a:r>
            <a:r>
              <a:rPr lang="tr-TR" dirty="0" err="1"/>
              <a:t>Anatomy</a:t>
            </a:r>
            <a:r>
              <a:rPr lang="tr-TR" dirty="0"/>
              <a:t> of a </a:t>
            </a:r>
            <a:r>
              <a:rPr lang="tr-TR" dirty="0" err="1"/>
              <a:t>Rule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563638"/>
            <a:ext cx="5731741" cy="2725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476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 smtClean="0"/>
              <a:t>Stylesheet</a:t>
            </a:r>
            <a:endParaRPr lang="tr-TR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19622"/>
            <a:ext cx="4867607" cy="2761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3892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yto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1922</TotalTime>
  <Words>286</Words>
  <Application>Microsoft Office PowerPoint</Application>
  <PresentationFormat>Ekran Gösterisi (16:9)</PresentationFormat>
  <Paragraphs>72</Paragraphs>
  <Slides>45</Slides>
  <Notes>16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45</vt:i4>
      </vt:variant>
    </vt:vector>
  </HeadingPairs>
  <TitlesOfParts>
    <vt:vector size="50" baseType="lpstr">
      <vt:lpstr>Arial</vt:lpstr>
      <vt:lpstr>Patrick Hand SC</vt:lpstr>
      <vt:lpstr>Sniglet</vt:lpstr>
      <vt:lpstr>Calibri</vt:lpstr>
      <vt:lpstr>Seyton template</vt:lpstr>
      <vt:lpstr>CSS (Cascadıng Style Sheet)</vt:lpstr>
      <vt:lpstr>CSS</vt:lpstr>
      <vt:lpstr>CSS</vt:lpstr>
      <vt:lpstr>CSS Templates</vt:lpstr>
      <vt:lpstr>CSS Templates </vt:lpstr>
      <vt:lpstr>CSS Templates</vt:lpstr>
      <vt:lpstr>CSS Anatomy of a Rule</vt:lpstr>
      <vt:lpstr>CSS Anatomy of a Rule</vt:lpstr>
      <vt:lpstr>Stylesheet</vt:lpstr>
      <vt:lpstr>Element Selector</vt:lpstr>
      <vt:lpstr>Class Selector</vt:lpstr>
      <vt:lpstr>Class Selector</vt:lpstr>
      <vt:lpstr>Class Selector</vt:lpstr>
      <vt:lpstr>ID Selector</vt:lpstr>
      <vt:lpstr>ID Selector</vt:lpstr>
      <vt:lpstr>ID Selector</vt:lpstr>
      <vt:lpstr>Selectors</vt:lpstr>
      <vt:lpstr>Grouping Selectors</vt:lpstr>
      <vt:lpstr>Combining Selectors</vt:lpstr>
      <vt:lpstr>Element With Class Selector</vt:lpstr>
      <vt:lpstr>Child Selector</vt:lpstr>
      <vt:lpstr>Child Selector</vt:lpstr>
      <vt:lpstr>Descendant Selector</vt:lpstr>
      <vt:lpstr>Descendant Selector</vt:lpstr>
      <vt:lpstr>Not Limited To Element Selectors</vt:lpstr>
      <vt:lpstr>Pseudo-Class Selector</vt:lpstr>
      <vt:lpstr>Pseudo-Class Selector</vt:lpstr>
      <vt:lpstr>Style Placement</vt:lpstr>
      <vt:lpstr>Conflict Resolution</vt:lpstr>
      <vt:lpstr>Origin Precedence (when in conflict)</vt:lpstr>
      <vt:lpstr>Origin Precedence (when no conflict)</vt:lpstr>
      <vt:lpstr>Inheritance</vt:lpstr>
      <vt:lpstr>Specificity</vt:lpstr>
      <vt:lpstr>Specificity (score)</vt:lpstr>
      <vt:lpstr>Specificity (score)</vt:lpstr>
      <vt:lpstr>Specificity (score)</vt:lpstr>
      <vt:lpstr>Stylıng Text</vt:lpstr>
      <vt:lpstr>Stylıng Öncesi</vt:lpstr>
      <vt:lpstr>Stylıng Öncesi - Sonuç</vt:lpstr>
      <vt:lpstr>Stylıng Sonrası</vt:lpstr>
      <vt:lpstr>Stylıng Sonrası Sonuç</vt:lpstr>
      <vt:lpstr>Font Sıze Öncesi</vt:lpstr>
      <vt:lpstr>Font Sıze Öncesi - Sonuç</vt:lpstr>
      <vt:lpstr>Font Sıze Sonrası</vt:lpstr>
      <vt:lpstr>Font Sıze Sonrası - Sonuç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 (Cascadıng Style Sheet)</dc:title>
  <cp:lastModifiedBy>Özgün Yılmaz</cp:lastModifiedBy>
  <cp:revision>22</cp:revision>
  <dcterms:modified xsi:type="dcterms:W3CDTF">2018-10-02T07:32:59Z</dcterms:modified>
</cp:coreProperties>
</file>